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7" r:id="rId2"/>
    <p:sldId id="447" r:id="rId3"/>
    <p:sldId id="407" r:id="rId4"/>
    <p:sldId id="432" r:id="rId5"/>
    <p:sldId id="408" r:id="rId6"/>
    <p:sldId id="442" r:id="rId7"/>
    <p:sldId id="428" r:id="rId8"/>
    <p:sldId id="443" r:id="rId9"/>
    <p:sldId id="429" r:id="rId10"/>
    <p:sldId id="410" r:id="rId11"/>
    <p:sldId id="409" r:id="rId12"/>
    <p:sldId id="411" r:id="rId13"/>
    <p:sldId id="433" r:id="rId14"/>
    <p:sldId id="434" r:id="rId15"/>
    <p:sldId id="445" r:id="rId16"/>
    <p:sldId id="435" r:id="rId17"/>
    <p:sldId id="444" r:id="rId18"/>
    <p:sldId id="436" r:id="rId19"/>
    <p:sldId id="414" r:id="rId20"/>
    <p:sldId id="412" r:id="rId21"/>
    <p:sldId id="413" r:id="rId22"/>
    <p:sldId id="415" r:id="rId23"/>
    <p:sldId id="416" r:id="rId24"/>
    <p:sldId id="417" r:id="rId25"/>
    <p:sldId id="438" r:id="rId26"/>
    <p:sldId id="418" r:id="rId27"/>
    <p:sldId id="420" r:id="rId28"/>
    <p:sldId id="419" r:id="rId29"/>
    <p:sldId id="44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65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B1DDC-F67B-5340-885D-721DFFC684FC}" type="datetimeFigureOut">
              <a:rPr lang="en-US" smtClean="0"/>
              <a:t>10/3/23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A46FD-227C-9B4D-96D0-1586A42EF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20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AA01B-BFED-4D43-9E58-5ED50FF4B84A}" type="datetime1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9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7C6449-BF92-3540-BCE9-D27D96BE97ED}" type="datetime1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2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88D652-4F65-524F-BD49-06B84706B0D4}" type="datetime1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3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A4DBD8-4C4F-AA4F-8D8C-9728B96F65A8}" type="datetime1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5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CE252-49E2-174B-B574-DAB7CBC96626}" type="datetime1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1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FB2EB5-5DD5-D045-817C-F27A871F0002}" type="datetime1">
              <a:rPr lang="en-US" smtClean="0"/>
              <a:t>10/3/23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2D458-6AD5-4C4C-BC26-F24165BF76E0}" type="datetime1">
              <a:rPr lang="en-US" smtClean="0"/>
              <a:t>10/3/23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EF1DF6-4310-7648-BCDE-15E8466349AF}" type="datetime1">
              <a:rPr lang="en-US" smtClean="0"/>
              <a:t>10/3/23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0D11F4-CB3C-FD41-BF30-1F10ED8E2873}" type="datetime1">
              <a:rPr lang="en-US" smtClean="0"/>
              <a:t>10/3/23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0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AB7197-1B92-5542-95DA-2220A3675C2D}" type="datetime1">
              <a:rPr lang="en-US" smtClean="0"/>
              <a:t>10/3/23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6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9594F9-C532-C64C-A3EA-DB78B005D1CE}" type="datetime1">
              <a:rPr lang="en-US" smtClean="0"/>
              <a:t>10/3/23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1DAC979-51F1-894C-B2AC-30FC3FFA57F0}" type="datetime1">
              <a:rPr lang="en-US" smtClean="0"/>
              <a:t>10/3/23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795-014: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2023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83DF1-BB6B-5540-A25A-20DC92B50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8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DC57-3073-184C-84B8-3CE90BA1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Beginning of MSRs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2A207-DD9D-444F-8B50-F8248AA75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622235" cy="4157663"/>
          </a:xfrm>
        </p:spPr>
        <p:txBody>
          <a:bodyPr/>
          <a:lstStyle/>
          <a:p>
            <a:r>
              <a:rPr lang="en-US" sz="2200" dirty="0"/>
              <a:t>Aircraft Reactor Experiment (1954) was a 2.5 </a:t>
            </a:r>
            <a:r>
              <a:rPr lang="en-US" sz="2200" dirty="0" err="1"/>
              <a:t>MWth</a:t>
            </a:r>
            <a:r>
              <a:rPr lang="en-US" sz="2200" dirty="0"/>
              <a:t> thermal-spectrum nuclear reactor experiment designed to attain a high power density and high output temperature for use as an engine in a nuclear-powered bomber aircraft</a:t>
            </a:r>
          </a:p>
          <a:p>
            <a:r>
              <a:rPr lang="en-US" sz="2200" dirty="0"/>
              <a:t>It used the molten fluoride salt NaF-ZrF4-UF4 (53-41-6 </a:t>
            </a:r>
            <a:r>
              <a:rPr lang="en-US" sz="2200" dirty="0" err="1"/>
              <a:t>mol</a:t>
            </a:r>
            <a:r>
              <a:rPr lang="en-US" sz="2200" dirty="0"/>
              <a:t>%) as fuel, was moderated by a hexagonal-configuration beryllium oxide (</a:t>
            </a:r>
            <a:r>
              <a:rPr lang="en-US" sz="2200" dirty="0" err="1"/>
              <a:t>BeO</a:t>
            </a:r>
            <a:r>
              <a:rPr lang="en-US" sz="2200" dirty="0"/>
              <a:t>), and had a peak temperature of 860C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AE0630-166D-674F-A272-6F7153D65B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0675" y="2185756"/>
            <a:ext cx="4911725" cy="3723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7B92B-D837-7F44-BA39-A6180E4D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89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DC57-3073-184C-84B8-3CE90BA1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2A207-DD9D-444F-8B50-F8248AA75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4"/>
            <a:ext cx="10698867" cy="1631224"/>
          </a:xfrm>
        </p:spPr>
        <p:txBody>
          <a:bodyPr/>
          <a:lstStyle/>
          <a:p>
            <a:r>
              <a:rPr lang="en-US" sz="2400" dirty="0"/>
              <a:t>The Molten-Salt Reactor Experiment (MSRE) was an experimental molten salt reactor at the Oak Ridge National Laboratory (ORNL); it went critical in 1965 and was operated until 1969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2A279C-E500-E640-B350-5793FBEB79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6184" y="3429000"/>
            <a:ext cx="3699425" cy="2873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160F68-A143-3148-ACD9-6EFB81C5B1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8081" y="3047845"/>
            <a:ext cx="3574060" cy="34284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868BE-96BC-D741-B9A3-15A9129E1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98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DC57-3073-184C-84B8-3CE90BA1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2A207-DD9D-444F-8B50-F8248AA75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486400" cy="4157663"/>
          </a:xfrm>
        </p:spPr>
        <p:txBody>
          <a:bodyPr/>
          <a:lstStyle/>
          <a:p>
            <a:r>
              <a:rPr lang="en-US" sz="2400" dirty="0"/>
              <a:t>MSRE was a circulating fuel type, utilizing LiF-BeF</a:t>
            </a:r>
            <a:r>
              <a:rPr lang="en-US" sz="2400" baseline="-25000" dirty="0"/>
              <a:t>2</a:t>
            </a:r>
            <a:r>
              <a:rPr lang="en-US" sz="2400" dirty="0"/>
              <a:t>-ZrF</a:t>
            </a:r>
            <a:r>
              <a:rPr lang="en-US" sz="2400" baseline="-25000" dirty="0"/>
              <a:t>4</a:t>
            </a:r>
            <a:r>
              <a:rPr lang="en-US" sz="2400" dirty="0"/>
              <a:t>-UF</a:t>
            </a:r>
            <a:r>
              <a:rPr lang="en-US" sz="2400" baseline="-25000" dirty="0"/>
              <a:t>4</a:t>
            </a:r>
          </a:p>
          <a:p>
            <a:r>
              <a:rPr lang="en-US" sz="2400" dirty="0"/>
              <a:t>The secondary coolant salt was LiF-BeF</a:t>
            </a:r>
            <a:r>
              <a:rPr lang="en-US" sz="2400" baseline="-25000" dirty="0"/>
              <a:t>2 </a:t>
            </a:r>
            <a:r>
              <a:rPr lang="en-US" sz="2400" dirty="0"/>
              <a:t>(</a:t>
            </a:r>
            <a:r>
              <a:rPr lang="en-US" sz="2400" dirty="0" err="1"/>
              <a:t>FLiBe</a:t>
            </a:r>
            <a:r>
              <a:rPr lang="en-US" sz="2400" dirty="0"/>
              <a:t>), and the moderator was graphite</a:t>
            </a:r>
          </a:p>
          <a:p>
            <a:r>
              <a:rPr lang="en-US" sz="2400" dirty="0"/>
              <a:t>Salt-facing component were made of Hastelloy-N, which is a low chromium, nickel–molybdenum alloy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6BCD02-D8C0-F849-A65B-547A081B5B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600" y="2034381"/>
            <a:ext cx="5130800" cy="4025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07181-D5CE-184E-BDD0-BA4F848AB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49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74FA1-9CC8-2445-BC11-11D23AC71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and Coolant Salts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3C4F3-2E98-CD4A-93B9-1992630F2C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768052" cy="4157663"/>
          </a:xfrm>
        </p:spPr>
        <p:txBody>
          <a:bodyPr/>
          <a:lstStyle/>
          <a:p>
            <a:r>
              <a:rPr lang="en-US" sz="2400" dirty="0"/>
              <a:t>A fuel salt is a molten salt that contains fissile material</a:t>
            </a:r>
          </a:p>
          <a:p>
            <a:r>
              <a:rPr lang="en-US" sz="2400" dirty="0"/>
              <a:t>Fuel salts consist of a mixture of some of all of the following:</a:t>
            </a:r>
          </a:p>
          <a:p>
            <a:pPr lvl="1"/>
            <a:r>
              <a:rPr lang="en-US" sz="2000" dirty="0"/>
              <a:t>Fissile material</a:t>
            </a:r>
          </a:p>
          <a:p>
            <a:pPr lvl="1"/>
            <a:r>
              <a:rPr lang="en-US" sz="2000" dirty="0"/>
              <a:t>Fertile material </a:t>
            </a:r>
          </a:p>
          <a:p>
            <a:pPr lvl="1"/>
            <a:r>
              <a:rPr lang="en-US" sz="2000" dirty="0"/>
              <a:t>Solvent (Lowers melting point, Decreases power density, Decreases viscosity)</a:t>
            </a:r>
          </a:p>
          <a:p>
            <a:pPr lvl="1"/>
            <a:r>
              <a:rPr lang="en-US" sz="2000" dirty="0"/>
              <a:t>Oxidation prevention material</a:t>
            </a:r>
          </a:p>
          <a:p>
            <a:pPr lvl="1"/>
            <a:r>
              <a:rPr lang="en-US" sz="2000" dirty="0"/>
              <a:t>Fission products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2458D-839E-8941-8658-4BB2AAC6B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7652" y="1968503"/>
            <a:ext cx="5204748" cy="4157663"/>
          </a:xfrm>
        </p:spPr>
        <p:txBody>
          <a:bodyPr/>
          <a:lstStyle/>
          <a:p>
            <a:r>
              <a:rPr lang="en-US" sz="2400" dirty="0"/>
              <a:t>Coolant salts are molten salts with advantageous heat transfer 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B892F-C188-494E-A50B-56A8C7B742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2895" y="3325366"/>
            <a:ext cx="3917227" cy="322499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DBED1-3368-EA42-987F-DCF1DCE8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21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2A9CE-D994-0443-9B05-8B37E1C3B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Salt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F593E-372A-064A-9229-C11C1FF07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7646670" cy="4157663"/>
          </a:xfrm>
        </p:spPr>
        <p:txBody>
          <a:bodyPr/>
          <a:lstStyle/>
          <a:p>
            <a:r>
              <a:rPr lang="en-US" sz="2200" dirty="0"/>
              <a:t>Low neutron absorption of non-fissile species</a:t>
            </a:r>
          </a:p>
          <a:p>
            <a:r>
              <a:rPr lang="en-US" sz="2200" dirty="0"/>
              <a:t>Radiolytic/thermal stability under in-core conditions</a:t>
            </a:r>
          </a:p>
          <a:p>
            <a:r>
              <a:rPr lang="en-US" sz="2200" dirty="0"/>
              <a:t>Dissolve fissile materials</a:t>
            </a:r>
          </a:p>
          <a:p>
            <a:r>
              <a:rPr lang="en-US" sz="2200" dirty="0"/>
              <a:t>High heat capacity, high boiling point, high thermal conductivity fluids</a:t>
            </a:r>
          </a:p>
          <a:p>
            <a:r>
              <a:rPr lang="en-US" sz="2200" dirty="0"/>
              <a:t>Melting point below ~525C</a:t>
            </a:r>
          </a:p>
          <a:p>
            <a:r>
              <a:rPr lang="en-US" sz="2200" dirty="0"/>
              <a:t>Low vapor pressure</a:t>
            </a:r>
          </a:p>
          <a:p>
            <a:r>
              <a:rPr lang="en-US" sz="2200" dirty="0"/>
              <a:t>Relatively insensitive to fission products</a:t>
            </a:r>
          </a:p>
          <a:p>
            <a:r>
              <a:rPr lang="en-US" sz="2200" dirty="0"/>
              <a:t>Both fluoride and chloride salts, under mildly reducing conditions, are reasonably compatible with high temperature structural alloys and graphite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D851E9-63AE-E641-BD15-9B84FE7F8A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501" y="3559823"/>
            <a:ext cx="2466542" cy="30831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013CB-BBEA-B842-859E-14319EC4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657559-FC92-52BE-48DD-E0E6A40431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3010" y="1818186"/>
            <a:ext cx="2580033" cy="161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63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2710D-3C96-EB52-B242-85816BFF1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Species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55985-1BC2-CD3B-49D0-3A5297F43E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Solute species serve to lower the melting point, and can dually serve as an oxygen getter</a:t>
            </a:r>
          </a:p>
          <a:p>
            <a:r>
              <a:rPr lang="en-US" sz="2400" dirty="0"/>
              <a:t>Must have low neutron absorption cross section and be chemically compatible with cladding</a:t>
            </a:r>
          </a:p>
          <a:p>
            <a:r>
              <a:rPr lang="en-US" sz="2400" dirty="0"/>
              <a:t>BeF2, </a:t>
            </a:r>
            <a:r>
              <a:rPr lang="en-US" sz="2400" dirty="0" err="1"/>
              <a:t>LiF</a:t>
            </a:r>
            <a:r>
              <a:rPr lang="en-US" sz="2400" dirty="0"/>
              <a:t>, </a:t>
            </a:r>
            <a:r>
              <a:rPr lang="en-US" sz="2400" dirty="0" err="1"/>
              <a:t>ZrF</a:t>
            </a:r>
            <a:r>
              <a:rPr lang="en-US" sz="2400" dirty="0"/>
              <a:t>, and </a:t>
            </a:r>
            <a:r>
              <a:rPr lang="en-US" sz="2400" dirty="0" err="1"/>
              <a:t>NaF</a:t>
            </a:r>
            <a:r>
              <a:rPr lang="en-US" sz="2400" dirty="0"/>
              <a:t> are commonly utilized due to the combination of these properties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44F11-773E-26BE-EF86-C7D6EFA68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CBEE2-16D7-9A9D-D78B-4EF08C6797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288139"/>
            <a:ext cx="6043202" cy="26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85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45EB-F9C4-5547-8178-2080C109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Salt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22A80-6F08-F941-955E-4A0F80665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10972800" cy="4157663"/>
          </a:xfrm>
        </p:spPr>
        <p:txBody>
          <a:bodyPr/>
          <a:lstStyle/>
          <a:p>
            <a:r>
              <a:rPr lang="en-US" sz="2400" dirty="0"/>
              <a:t>Thermal spectrum reprocessing optimized fluoride salts </a:t>
            </a:r>
          </a:p>
          <a:p>
            <a:pPr lvl="1"/>
            <a:r>
              <a:rPr lang="en-US" sz="2000" dirty="0" err="1"/>
              <a:t>FLiBe</a:t>
            </a:r>
            <a:r>
              <a:rPr lang="en-US" sz="2000" dirty="0"/>
              <a:t> (</a:t>
            </a:r>
            <a:r>
              <a:rPr lang="en-US" sz="2000" baseline="30000" dirty="0"/>
              <a:t>7</a:t>
            </a:r>
            <a:r>
              <a:rPr lang="en-US" sz="2000" dirty="0"/>
              <a:t>LiF-BeF</a:t>
            </a:r>
            <a:r>
              <a:rPr lang="en-US" sz="2000" baseline="-25000" dirty="0"/>
              <a:t>2</a:t>
            </a:r>
            <a:r>
              <a:rPr lang="en-US" sz="2000" dirty="0"/>
              <a:t>) and NaF-ZrF</a:t>
            </a:r>
            <a:r>
              <a:rPr lang="en-US" sz="2000" baseline="-25000" dirty="0"/>
              <a:t>4</a:t>
            </a:r>
            <a:endParaRPr lang="en-US" sz="2000" dirty="0"/>
          </a:p>
          <a:p>
            <a:pPr lvl="1"/>
            <a:r>
              <a:rPr lang="en-US" sz="2000" dirty="0" err="1"/>
              <a:t>FLiBe</a:t>
            </a:r>
            <a:r>
              <a:rPr lang="en-US" sz="2000" dirty="0"/>
              <a:t> produces tritium, while NaF-ZrF</a:t>
            </a:r>
            <a:r>
              <a:rPr lang="en-US" sz="2000" baseline="-25000" dirty="0"/>
              <a:t>4</a:t>
            </a:r>
            <a:r>
              <a:rPr lang="en-US" sz="2000" dirty="0"/>
              <a:t> has a higher vapor pressure</a:t>
            </a:r>
            <a:endParaRPr lang="en-US" sz="2800" dirty="0"/>
          </a:p>
          <a:p>
            <a:r>
              <a:rPr lang="en-US" sz="2400" dirty="0"/>
              <a:t>Fast spectrum and thermal spectrum, once-through fuel cycle optimized fluoride salts</a:t>
            </a:r>
          </a:p>
          <a:p>
            <a:pPr lvl="1"/>
            <a:r>
              <a:rPr lang="en-US" sz="2000" dirty="0"/>
              <a:t>LiF-ThF</a:t>
            </a:r>
            <a:r>
              <a:rPr lang="en-US" sz="2000" baseline="-25000" dirty="0"/>
              <a:t>4</a:t>
            </a:r>
            <a:r>
              <a:rPr lang="en-US" sz="2000" dirty="0"/>
              <a:t>-UF</a:t>
            </a:r>
            <a:r>
              <a:rPr lang="en-US" sz="2000" baseline="-25000" dirty="0"/>
              <a:t>4</a:t>
            </a:r>
            <a:r>
              <a:rPr lang="en-US" sz="2000" dirty="0"/>
              <a:t>-(TRU)F</a:t>
            </a:r>
            <a:r>
              <a:rPr lang="en-US" sz="2000" baseline="-25000" dirty="0"/>
              <a:t>3</a:t>
            </a:r>
          </a:p>
          <a:p>
            <a:pPr lvl="1"/>
            <a:r>
              <a:rPr lang="en-US" sz="2000" dirty="0"/>
              <a:t>Much higher fissile loading (actinide-rich eutectics)</a:t>
            </a:r>
          </a:p>
          <a:p>
            <a:pPr lvl="1"/>
            <a:r>
              <a:rPr lang="en-US" sz="2000" dirty="0"/>
              <a:t>Adequate fissile material content is a significant design challenge</a:t>
            </a:r>
            <a:endParaRPr lang="en-US" sz="2800" dirty="0"/>
          </a:p>
          <a:p>
            <a:r>
              <a:rPr lang="en-US" sz="2400" dirty="0"/>
              <a:t>Chloride salts</a:t>
            </a:r>
          </a:p>
          <a:p>
            <a:pPr lvl="1"/>
            <a:r>
              <a:rPr lang="en-US" sz="2000" dirty="0"/>
              <a:t>Enables harder neutron spectrum and enhanced breeding</a:t>
            </a:r>
          </a:p>
          <a:p>
            <a:pPr lvl="1"/>
            <a:r>
              <a:rPr lang="en-US" sz="2000" dirty="0"/>
              <a:t>Isotopically separated chlorine preferable - </a:t>
            </a:r>
            <a:r>
              <a:rPr lang="en-US" sz="2000" baseline="30000" dirty="0"/>
              <a:t>35</a:t>
            </a:r>
            <a:r>
              <a:rPr lang="en-US" sz="2000" dirty="0"/>
              <a:t>Cl from </a:t>
            </a:r>
            <a:r>
              <a:rPr lang="en-US" sz="2000" baseline="30000" dirty="0"/>
              <a:t>37</a:t>
            </a:r>
            <a:r>
              <a:rPr lang="en-US" sz="2000" dirty="0"/>
              <a:t>Cl, due to moderate capture cross section of </a:t>
            </a:r>
            <a:r>
              <a:rPr lang="en-US" sz="2000" baseline="30000" dirty="0"/>
              <a:t>35</a:t>
            </a:r>
            <a:r>
              <a:rPr lang="en-US" sz="2000" dirty="0"/>
              <a:t>Cl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8106B-800A-274F-B4F5-58CF82365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15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48564-B93B-6DCD-86E6-25AD4696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Coolant Salts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7E875-960E-895E-1AE9-155DB4118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4"/>
            <a:ext cx="10972799" cy="2574778"/>
          </a:xfrm>
        </p:spPr>
        <p:txBody>
          <a:bodyPr/>
          <a:lstStyle/>
          <a:p>
            <a:r>
              <a:rPr lang="en-US" sz="2200" dirty="0"/>
              <a:t>Coolants have the same requirements as fuel salts, but without the consideration of fission product solubility, and a higher focus on chemical compatibility and thermal properties</a:t>
            </a:r>
          </a:p>
          <a:p>
            <a:r>
              <a:rPr lang="en-US" sz="2200" dirty="0"/>
              <a:t>Some secondary systems also consider nitrate salts, such as NaNO3 and KNO3 or a mixture of the two, often referred to as solar nitrate; or fluoroborates such as NaF-NaBF3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3A614-16B2-A6A6-0A10-807C624C5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7CFE5-86A7-7C4E-EB46-58D7A00B44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8199" y="4140441"/>
            <a:ext cx="9595597" cy="221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78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37F8E-1E4D-6E4A-B172-D665E5D9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Fluorides or Chlorides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56C41-D2A2-CD4B-BD15-E5F1A8F95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/>
          <a:lstStyle/>
          <a:p>
            <a:r>
              <a:rPr lang="en-US" sz="2400" dirty="0"/>
              <a:t>Fluoride fuel salts have substantially more experimental data than chloride fuel salts, primarily due to history of MSRs in the thermal spectrum</a:t>
            </a:r>
          </a:p>
          <a:p>
            <a:r>
              <a:rPr lang="en-US" sz="2400" dirty="0"/>
              <a:t>Fluorides have been operated in molten salt reactors, been tested in multiple in-pile loops, with many capsule tests</a:t>
            </a:r>
          </a:p>
          <a:p>
            <a:r>
              <a:rPr lang="en-US" sz="2400" dirty="0"/>
              <a:t>Chloride salts have a history of laboratory measurements of physical properties, but no in-core testing of fuel salts</a:t>
            </a:r>
          </a:p>
          <a:p>
            <a:pPr lvl="1"/>
            <a:r>
              <a:rPr lang="en-US" sz="2400" dirty="0"/>
              <a:t>have extensive use in pyro-processing</a:t>
            </a:r>
          </a:p>
          <a:p>
            <a:r>
              <a:rPr lang="en-US" sz="2400" dirty="0"/>
              <a:t>Chlorides typically have lower melting points, which is preferable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8A182-5E6A-1548-82FE-7D9BD64D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29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DC57-3073-184C-84B8-3CE90BA1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MSR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2A207-DD9D-444F-8B50-F8248AA75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4"/>
            <a:ext cx="10721009" cy="2205932"/>
          </a:xfrm>
        </p:spPr>
        <p:txBody>
          <a:bodyPr/>
          <a:lstStyle/>
          <a:p>
            <a:r>
              <a:rPr lang="en-US" sz="2400" dirty="0"/>
              <a:t>The fuel in the MSR must fulfill several requirements with respect to its physical and chemical properties</a:t>
            </a:r>
          </a:p>
          <a:p>
            <a:r>
              <a:rPr lang="en-US" sz="2400" dirty="0"/>
              <a:t>These include low melting point, high solubility of relevant species, low viscosity, high heat capacity, high thermal conductivity, low volatility/vapor pressure, neutron transparency</a:t>
            </a:r>
          </a:p>
          <a:p>
            <a:endParaRPr lang="en-US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9C923F-5A9D-8E4E-8D6F-5D55CEEDE9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573"/>
          <a:stretch/>
        </p:blipFill>
        <p:spPr>
          <a:xfrm>
            <a:off x="2197301" y="4079260"/>
            <a:ext cx="7797398" cy="21206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98CBE-9AC4-0044-A802-4F15F780E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16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B72A-F156-A446-2978-7410F9DE3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CE89-911C-F82D-907E-F619C95F2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Reminder, test on Thursday on SFRs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B6B3C-0FDB-DC30-5371-EAE9F78F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95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DC57-3073-184C-84B8-3CE90BA1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Economy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2A207-DD9D-444F-8B50-F8248AA75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583383" cy="4157663"/>
          </a:xfrm>
        </p:spPr>
        <p:txBody>
          <a:bodyPr/>
          <a:lstStyle/>
          <a:p>
            <a:r>
              <a:rPr lang="en-US" sz="2400" dirty="0"/>
              <a:t>Thermal spectrum molten salt fuels were identified as candidates for breeding (converting fertile into fissile), specifically in the thorium fuel cycle</a:t>
            </a:r>
          </a:p>
          <a:p>
            <a:r>
              <a:rPr lang="en-US" sz="2400" dirty="0"/>
              <a:t>Li-Be-F salts were selected because of the low thermal neutron cross sections of </a:t>
            </a:r>
            <a:r>
              <a:rPr lang="en-US" sz="2400" baseline="30000" dirty="0"/>
              <a:t>7</a:t>
            </a:r>
            <a:r>
              <a:rPr lang="en-US" sz="2400" dirty="0"/>
              <a:t>Li (</a:t>
            </a:r>
            <a:r>
              <a:rPr lang="en-US" sz="2400" dirty="0" err="1">
                <a:latin typeface="Symbol" pitchFamily="2" charset="2"/>
              </a:rPr>
              <a:t>s</a:t>
            </a:r>
            <a:r>
              <a:rPr lang="en-US" sz="2400" baseline="-25000" dirty="0" err="1"/>
              <a:t>th</a:t>
            </a:r>
            <a:r>
              <a:rPr lang="en-US" sz="2400" dirty="0"/>
              <a:t> = 0.045 b) and Be (</a:t>
            </a:r>
            <a:r>
              <a:rPr lang="en-US" sz="2400" dirty="0" err="1">
                <a:latin typeface="Symbol" pitchFamily="2" charset="2"/>
              </a:rPr>
              <a:t>s</a:t>
            </a:r>
            <a:r>
              <a:rPr lang="en-US" sz="2400" baseline="-25000" dirty="0" err="1"/>
              <a:t>th</a:t>
            </a:r>
            <a:r>
              <a:rPr lang="en-US" sz="2400" dirty="0"/>
              <a:t> =0.0088 b) 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1AAF9-8215-DD42-A148-CD10AF4AF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599" y="1968503"/>
            <a:ext cx="5486915" cy="4157663"/>
          </a:xfrm>
        </p:spPr>
        <p:txBody>
          <a:bodyPr/>
          <a:lstStyle/>
          <a:p>
            <a:r>
              <a:rPr lang="en-US" sz="2400" dirty="0"/>
              <a:t>Natural lithium cannot be used as part of the nuclear fuel as it contains about 7.6% of </a:t>
            </a:r>
            <a:r>
              <a:rPr lang="en-US" sz="2400" baseline="30000" dirty="0"/>
              <a:t>6</a:t>
            </a:r>
            <a:r>
              <a:rPr lang="en-US" sz="2400" dirty="0"/>
              <a:t>Li (the remaining 92.4% is </a:t>
            </a:r>
            <a:r>
              <a:rPr lang="en-US" sz="2400" baseline="30000" dirty="0"/>
              <a:t>7</a:t>
            </a:r>
            <a:r>
              <a:rPr lang="en-US" sz="2400" dirty="0"/>
              <a:t>Li), which has a very high parasitic neutron capture cross-section (</a:t>
            </a:r>
            <a:r>
              <a:rPr lang="en-US" sz="2400" dirty="0" err="1">
                <a:latin typeface="Symbol" pitchFamily="2" charset="2"/>
              </a:rPr>
              <a:t>s</a:t>
            </a:r>
            <a:r>
              <a:rPr lang="en-US" sz="2400" baseline="-25000" dirty="0" err="1"/>
              <a:t>th</a:t>
            </a:r>
            <a:r>
              <a:rPr lang="en-US" sz="2400" baseline="-25000" dirty="0"/>
              <a:t> </a:t>
            </a:r>
            <a:r>
              <a:rPr lang="en-US" sz="2400" dirty="0"/>
              <a:t>= 940 b)</a:t>
            </a:r>
          </a:p>
          <a:p>
            <a:r>
              <a:rPr lang="en-US" sz="2400" dirty="0"/>
              <a:t>Therefore, enrichment of </a:t>
            </a:r>
            <a:r>
              <a:rPr lang="en-US" sz="2400" baseline="30000" dirty="0"/>
              <a:t>7</a:t>
            </a:r>
            <a:r>
              <a:rPr lang="en-US" sz="2400" dirty="0"/>
              <a:t>Li is required before it can be used in the core</a:t>
            </a:r>
          </a:p>
          <a:p>
            <a:r>
              <a:rPr lang="en-US" sz="2400" dirty="0"/>
              <a:t>Tritium production can become a problem without enrichment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F8E09E-A7E2-1B4D-BE32-4ABA10F5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44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DC57-3073-184C-84B8-3CE90BA1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Spectrum MSRs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2A207-DD9D-444F-8B50-F8248AA75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588000" cy="4157663"/>
          </a:xfrm>
        </p:spPr>
        <p:txBody>
          <a:bodyPr/>
          <a:lstStyle/>
          <a:p>
            <a:r>
              <a:rPr lang="en-US" sz="2400" dirty="0"/>
              <a:t>Current MSR designs move away from thermal graphite-moderated concepts, and favor non-moderated concepts that have a fast(</a:t>
            </a:r>
            <a:r>
              <a:rPr lang="en-US" sz="2400" dirty="0" err="1"/>
              <a:t>er</a:t>
            </a:r>
            <a:r>
              <a:rPr lang="en-US" sz="2400" dirty="0"/>
              <a:t>) neutron spectrum and can function to burn radioactive waste</a:t>
            </a:r>
          </a:p>
          <a:p>
            <a:r>
              <a:rPr lang="en-US" sz="2400" dirty="0"/>
              <a:t>Fuel selection for the non-moderated reactor concepts is more flexible, and elements other than </a:t>
            </a:r>
            <a:r>
              <a:rPr lang="en-US" sz="2400" baseline="30000" dirty="0"/>
              <a:t>7</a:t>
            </a:r>
            <a:r>
              <a:rPr lang="en-US" sz="2400" dirty="0"/>
              <a:t>Li can be considered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1AAF9-8215-DD42-A148-CD10AF4AF6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The neutron capture cross-section of the alkali halides and alkali-earth halides is generally lower in the fast spectrum than in the thermal spectrum </a:t>
            </a:r>
          </a:p>
          <a:p>
            <a:r>
              <a:rPr lang="en-US" sz="2400" dirty="0"/>
              <a:t>Compounds like </a:t>
            </a:r>
            <a:r>
              <a:rPr lang="en-US" sz="2400" dirty="0" err="1"/>
              <a:t>NaF</a:t>
            </a:r>
            <a:r>
              <a:rPr lang="en-US" sz="2400" dirty="0"/>
              <a:t>, KF, </a:t>
            </a:r>
            <a:r>
              <a:rPr lang="en-US" sz="2400" dirty="0" err="1"/>
              <a:t>RbF</a:t>
            </a:r>
            <a:r>
              <a:rPr lang="en-US" sz="2400" dirty="0"/>
              <a:t>, or CaF2 can be considered as part of the fuel matrix</a:t>
            </a:r>
          </a:p>
          <a:p>
            <a:r>
              <a:rPr lang="en-US" sz="2400" dirty="0"/>
              <a:t>There are also some fast MSR concepts which are based on chloride salts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DECE3-5414-AF43-893B-68796C0F6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00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DC57-3073-184C-84B8-3CE90BA1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2A207-DD9D-444F-8B50-F8248AA75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7025553" cy="4157663"/>
          </a:xfrm>
        </p:spPr>
        <p:txBody>
          <a:bodyPr/>
          <a:lstStyle/>
          <a:p>
            <a:r>
              <a:rPr lang="en-US" sz="2200" dirty="0"/>
              <a:t>The solubility of ThF4 in a matrix of </a:t>
            </a:r>
            <a:r>
              <a:rPr lang="en-US" sz="2200" dirty="0" err="1"/>
              <a:t>LiF</a:t>
            </a:r>
            <a:r>
              <a:rPr lang="en-US" sz="2200" dirty="0"/>
              <a:t> can be deduced from the binary phase diagram</a:t>
            </a:r>
          </a:p>
          <a:p>
            <a:r>
              <a:rPr lang="en-US" sz="2200" dirty="0"/>
              <a:t>For example, the solubility of ThF4 in a melt of </a:t>
            </a:r>
            <a:r>
              <a:rPr lang="en-US" sz="2200" dirty="0" err="1"/>
              <a:t>LiF</a:t>
            </a:r>
            <a:r>
              <a:rPr lang="en-US" sz="2200" dirty="0"/>
              <a:t> for T 903K (inlet temperature of the MSFR) is between 20.0 and 32.3 </a:t>
            </a:r>
            <a:r>
              <a:rPr lang="en-US" sz="2200" dirty="0" err="1"/>
              <a:t>mol</a:t>
            </a:r>
            <a:r>
              <a:rPr lang="en-US" sz="2200" dirty="0"/>
              <a:t>%</a:t>
            </a:r>
          </a:p>
          <a:p>
            <a:r>
              <a:rPr lang="en-US" sz="2200" dirty="0"/>
              <a:t>Compositions in this range are, thus, of interest as fuel for MSRs</a:t>
            </a:r>
          </a:p>
          <a:p>
            <a:r>
              <a:rPr lang="en-US" sz="2200" dirty="0"/>
              <a:t>Similarly, eutectic composition and melting temperature are key factors that govern the utilization of specific salts</a:t>
            </a:r>
          </a:p>
          <a:p>
            <a:r>
              <a:rPr lang="en-US" sz="2200" dirty="0"/>
              <a:t>Many fission products will form some kind of salt species, with varying degrees of solubility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6F2921-BDE8-194D-877E-83633E04DF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130" y="1088970"/>
            <a:ext cx="3849756" cy="26861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514BD-06A2-5A47-9078-ECBAD1693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2ACB3F-5D78-16BE-B8E7-E2A39F66F0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639" y="3775134"/>
            <a:ext cx="3461552" cy="268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79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DC57-3073-184C-84B8-3CE90BA1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Viscosity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2A207-DD9D-444F-8B50-F8248AA75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968503"/>
            <a:ext cx="7550427" cy="4157663"/>
          </a:xfrm>
        </p:spPr>
        <p:txBody>
          <a:bodyPr/>
          <a:lstStyle/>
          <a:p>
            <a:r>
              <a:rPr lang="en-US" sz="2000" dirty="0"/>
              <a:t>The viscosity of a fluid is a measure of its resistance to deformation at a given rate; conceptualized as the internal frictional force that arises between adjacent layers of fluid that are in relative motion</a:t>
            </a:r>
          </a:p>
          <a:p>
            <a:r>
              <a:rPr lang="en-US" sz="2000" dirty="0"/>
              <a:t>Lower viscosity results in less force to move the fluid at a given velocity</a:t>
            </a:r>
          </a:p>
          <a:p>
            <a:r>
              <a:rPr lang="en-US" sz="2000" dirty="0"/>
              <a:t>It is sometimes more convenient to utilize the kinematic viscosity, defined as the ratio of the dynamic viscosity </a:t>
            </a:r>
            <a:r>
              <a:rPr lang="el-GR" sz="2000" dirty="0"/>
              <a:t>μ </a:t>
            </a:r>
            <a:r>
              <a:rPr lang="en-US" sz="2000" dirty="0"/>
              <a:t>to the density of the fluid </a:t>
            </a:r>
            <a:r>
              <a:rPr lang="el-GR" sz="2000" dirty="0"/>
              <a:t>ρ</a:t>
            </a:r>
            <a:endParaRPr lang="en-US" sz="2000" dirty="0"/>
          </a:p>
          <a:p>
            <a:r>
              <a:rPr lang="en-US" sz="2000" dirty="0"/>
              <a:t>The viscosity of fluoride systems shows significant non-ideal mixing behavior</a:t>
            </a:r>
          </a:p>
          <a:p>
            <a:r>
              <a:rPr lang="en-US" sz="2000" dirty="0"/>
              <a:t>Thus, it is not possible to accurately estimate the viscosity of the fluoride salts from its constituents, and therefore more measurements are required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D953CA-251F-8E4B-B2A2-F7D4A260A3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4821" y="825500"/>
            <a:ext cx="3340706" cy="3428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AD65D3-2B3C-4143-B8AD-9D671B6F13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4821" y="4205432"/>
            <a:ext cx="3342044" cy="2652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B786C0-6D8B-2D4E-A39D-1345F058E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70159" y="4570268"/>
            <a:ext cx="1406948" cy="1771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56AD50-0F32-474C-A791-5C5BF9D9A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459" y="1434306"/>
            <a:ext cx="2273300" cy="228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F976C-0188-BA46-8832-DE6525E6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26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DC57-3073-184C-84B8-3CE90BA1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Capacity and Thermal Conductivity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2A207-DD9D-444F-8B50-F8248AA75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089452" cy="4157663"/>
          </a:xfrm>
        </p:spPr>
        <p:txBody>
          <a:bodyPr/>
          <a:lstStyle/>
          <a:p>
            <a:r>
              <a:rPr lang="en-US" sz="2200" dirty="0"/>
              <a:t>Heat Capacity is defined as the amount of heat to be supplied to an object to produce a unit change in its temperature</a:t>
            </a:r>
          </a:p>
          <a:p>
            <a:r>
              <a:rPr lang="en-US" sz="2200" dirty="0"/>
              <a:t>High heat capacity enables a small amount of the refrigerant to transfer a large amount of heat very efficiently</a:t>
            </a:r>
          </a:p>
          <a:p>
            <a:r>
              <a:rPr lang="en-US" sz="2200" dirty="0"/>
              <a:t>Data on experimental heat capacity and thermal conductivity of molten fluoride systems containing actinide fluorides are generally lacking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1AAF9-8215-DD42-A148-CD10AF4AF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21124" y="1968503"/>
            <a:ext cx="6061276" cy="4157663"/>
          </a:xfrm>
        </p:spPr>
        <p:txBody>
          <a:bodyPr/>
          <a:lstStyle/>
          <a:p>
            <a:r>
              <a:rPr lang="en-US" sz="2200" dirty="0"/>
              <a:t>The thermal conductivity of a material is a measure of its ability to conduct heat</a:t>
            </a:r>
          </a:p>
          <a:p>
            <a:r>
              <a:rPr lang="en-US" sz="2200" dirty="0"/>
              <a:t>High thermal conductivity and thermal diffusivity will increase the rate of heat transfer through the fluid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B2C85-2BBB-644E-8D15-7356106BD6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4498" y="3808596"/>
            <a:ext cx="3802927" cy="2912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9E0D1-1799-ED46-895B-1FDB765D09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908" y="4055323"/>
            <a:ext cx="2734841" cy="17869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1E85F-AB02-6347-9F63-D2D76CC22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BD10B2-4141-AEB9-1902-49A2B20AB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0" y="3706775"/>
            <a:ext cx="1384300" cy="80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5AC4E8-BB61-8611-D8E3-5EC9B1760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890" y="4685141"/>
            <a:ext cx="2082520" cy="40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09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A71B1-525A-124D-B5AB-07F29AE7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5FFD0-7347-B44E-B2E6-75B558952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769935" cy="4157663"/>
          </a:xfrm>
        </p:spPr>
        <p:txBody>
          <a:bodyPr/>
          <a:lstStyle/>
          <a:p>
            <a:r>
              <a:rPr lang="en-US" sz="2400" dirty="0"/>
              <a:t>Large heat capacity and low viscosity are key properties allowing good heat transfer in molten salts</a:t>
            </a:r>
          </a:p>
          <a:p>
            <a:r>
              <a:rPr lang="en-US" sz="2400" dirty="0"/>
              <a:t>In both forced flow and passive cooling conditions, molten salts outperform liquid metals in turbulent flow for heat transfer</a:t>
            </a:r>
          </a:p>
          <a:p>
            <a:r>
              <a:rPr lang="en-US" sz="2400" dirty="0"/>
              <a:t>However, experimental data for heat transfer is still significantly scattered for the range of relevant MSR conditions</a:t>
            </a:r>
          </a:p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A625DE-3721-8444-A868-03AFC61D70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3898" y="1833705"/>
            <a:ext cx="4290090" cy="2493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E1B477-D1F1-694A-9536-96E630E349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3898" y="4407498"/>
            <a:ext cx="4286102" cy="23335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BD3DF-6F2F-554D-A698-B78A50E6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01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DC57-3073-184C-84B8-3CE90BA1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Vapor Pressure (Volatility)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2A207-DD9D-444F-8B50-F8248AA75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588000" cy="4157663"/>
          </a:xfrm>
        </p:spPr>
        <p:txBody>
          <a:bodyPr/>
          <a:lstStyle/>
          <a:p>
            <a:r>
              <a:rPr lang="en-US" sz="2400" dirty="0"/>
              <a:t>Volatility is a material quality which describes how readily a substance vaporizes</a:t>
            </a:r>
          </a:p>
          <a:p>
            <a:r>
              <a:rPr lang="en-US" sz="2400" dirty="0"/>
              <a:t>A substance with high volatility is more likely to exist as a vapor, while a substance with low volatility is more likely to be a liquid or solid</a:t>
            </a:r>
          </a:p>
          <a:p>
            <a:r>
              <a:rPr lang="en-US" sz="2400" dirty="0"/>
              <a:t>Vapor pressure is a measurement of how readily a condensed phase forms a vapor at a given temperature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1AAF9-8215-DD42-A148-CD10AF4AF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8284" y="1968503"/>
            <a:ext cx="5833640" cy="4157663"/>
          </a:xfrm>
        </p:spPr>
        <p:txBody>
          <a:bodyPr/>
          <a:lstStyle/>
          <a:p>
            <a:r>
              <a:rPr lang="en-US" sz="2400" dirty="0"/>
              <a:t>High vapor pressures indicate a high volatility, while high boiling points indicate low volatility</a:t>
            </a:r>
          </a:p>
          <a:p>
            <a:r>
              <a:rPr lang="en-US" sz="2400" dirty="0"/>
              <a:t>Salts should have high boiling and low freezing points, in addition to a low vapor pressure (low volatility)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2925E-D547-3943-B745-838B3E0CD3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14" y="4329849"/>
            <a:ext cx="3490572" cy="25281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4EF2A-A18C-9041-B72C-B2205BBD9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2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DC57-3073-184C-84B8-3CE90BA1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2A207-DD9D-444F-8B50-F8248AA75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588000" cy="4157663"/>
          </a:xfrm>
        </p:spPr>
        <p:txBody>
          <a:bodyPr/>
          <a:lstStyle/>
          <a:p>
            <a:r>
              <a:rPr lang="en-US" sz="2200" dirty="0"/>
              <a:t>For any high-temperature application, corrosion of the metallic container alloy is a primary concern</a:t>
            </a:r>
          </a:p>
          <a:p>
            <a:r>
              <a:rPr lang="en-US" sz="2200" dirty="0"/>
              <a:t>The products of oxidation of metals by molten salts tend to be completely soluble in the corroding media</a:t>
            </a:r>
          </a:p>
          <a:p>
            <a:r>
              <a:rPr lang="en-US" sz="2200" dirty="0"/>
              <a:t>Due to this solubility, passivation is precluded, and the corrosion rate depends on other factors, including oxidants, thermal gradients, salt flow rate, and galvanic coupling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1AAF9-8215-DD42-A148-CD10AF4AF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620152" cy="4157663"/>
          </a:xfrm>
        </p:spPr>
        <p:txBody>
          <a:bodyPr/>
          <a:lstStyle/>
          <a:p>
            <a:r>
              <a:rPr lang="en-US" sz="2200" dirty="0"/>
              <a:t>Examination of the free energies of formation for typical alloy components shows that chromium is the most active metal component</a:t>
            </a:r>
          </a:p>
          <a:p>
            <a:r>
              <a:rPr lang="en-US" sz="2200" dirty="0"/>
              <a:t>Thus, any oxidative attachment to these alloys should be expected to show selective attack on the chromium</a:t>
            </a:r>
          </a:p>
          <a:p>
            <a:r>
              <a:rPr lang="en-US" sz="2200" dirty="0"/>
              <a:t>Stainless steels, having more chromium than Ni-based alloys, are more susceptible to corrosion by fluoride melts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1B474-6ECF-B04F-9B08-D5D5509C2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11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DC57-3073-184C-84B8-3CE90BA1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Oxygen Impurities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2A207-DD9D-444F-8B50-F8248AA75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467062" cy="4157663"/>
          </a:xfrm>
        </p:spPr>
        <p:txBody>
          <a:bodyPr/>
          <a:lstStyle/>
          <a:p>
            <a:r>
              <a:rPr lang="en-US" sz="2200" dirty="0"/>
              <a:t>The behavior of these systems can be significantly affected by the presence of the oxygen that might be resulting from contamination of the salt system</a:t>
            </a:r>
          </a:p>
          <a:p>
            <a:r>
              <a:rPr lang="en-US" sz="2200" dirty="0"/>
              <a:t>Actinide oxides, such as UO2, can precipitate out for oxygen concentrations as low as 1E-4 </a:t>
            </a:r>
          </a:p>
          <a:p>
            <a:r>
              <a:rPr lang="en-US" sz="2200" dirty="0"/>
              <a:t>Metal oxides have much higher melting points and therefore appear as insoluble components at operating temperatures</a:t>
            </a:r>
          </a:p>
          <a:p>
            <a:r>
              <a:rPr lang="en-US" sz="2200" dirty="0"/>
              <a:t>Oxygen also plays a key role in corrosion processes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1AAF9-8215-DD42-A148-CD10AF4AF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63786" y="1968503"/>
            <a:ext cx="4718613" cy="4157663"/>
          </a:xfrm>
        </p:spPr>
        <p:txBody>
          <a:bodyPr/>
          <a:lstStyle/>
          <a:p>
            <a:r>
              <a:rPr lang="en-US" sz="2200" dirty="0"/>
              <a:t>ZrF4 was implemented as an oxygen getter in the original MSRE fuels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AlCl</a:t>
            </a:r>
            <a:r>
              <a:rPr lang="en-US" sz="2200" baseline="-25000" dirty="0"/>
              <a:t>3</a:t>
            </a:r>
            <a:r>
              <a:rPr lang="en-US" sz="2200" dirty="0"/>
              <a:t> or CCl</a:t>
            </a:r>
            <a:r>
              <a:rPr lang="en-US" sz="2200" baseline="-25000" dirty="0"/>
              <a:t>4</a:t>
            </a:r>
            <a:r>
              <a:rPr lang="en-US" sz="2200" dirty="0"/>
              <a:t> can also be used as reactants to tie up oxygen, or strip O from UO2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54898-538F-034A-AC0E-4580AAFB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451" y="3120250"/>
            <a:ext cx="30607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259AA-9310-D94E-A589-4ADAFEE5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451" y="3640251"/>
            <a:ext cx="31623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A12594-B6B3-8C4E-B514-7FDEA82E6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593" y="4182217"/>
            <a:ext cx="2959100" cy="4826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F00FDD-1C77-C245-870D-4ACD5E7E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36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2E28F-23B5-729C-AC2D-8FE2A458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ABFAB-EB7F-9E4D-F7CF-858343ED13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10972799" cy="4157663"/>
          </a:xfrm>
        </p:spPr>
        <p:txBody>
          <a:bodyPr/>
          <a:lstStyle/>
          <a:p>
            <a:r>
              <a:rPr lang="en-US" sz="2400" dirty="0"/>
              <a:t>Molten salt reactors: intro and history</a:t>
            </a:r>
          </a:p>
          <a:p>
            <a:r>
              <a:rPr lang="en-US" sz="2400" dirty="0"/>
              <a:t>Fast and thermal; high temperatures; low pressures; flowing fuel salt with secondary salt loop</a:t>
            </a:r>
          </a:p>
          <a:p>
            <a:r>
              <a:rPr lang="en-US" sz="2400" dirty="0"/>
              <a:t>Fluorides and chlorides salts for different applications</a:t>
            </a:r>
          </a:p>
          <a:p>
            <a:r>
              <a:rPr lang="en-US" sz="2400" dirty="0"/>
              <a:t>Requirements for fuel salts: low melting point, good thermal conductivity, radiation/temperature stability, beneficial solution species, etc.</a:t>
            </a:r>
          </a:p>
          <a:p>
            <a:r>
              <a:rPr lang="en-US" sz="2400" dirty="0"/>
              <a:t>Talked through the concepts of a number of the properties of salts</a:t>
            </a:r>
          </a:p>
          <a:p>
            <a:r>
              <a:rPr lang="en-US" sz="2400" dirty="0"/>
              <a:t>Control of oxygen and redox conditions is critical to limit precipitation of the fuel and corrosion of the cladding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E9E7F-31B1-FBAC-19C9-7607624D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5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molten salts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6A656C-3693-0445-844B-BB51A7AA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63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35CB-65A4-D54D-A1CF-20060A7FD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molten salts?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7B008-7DFA-9942-9596-CE3AE7E62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80746"/>
            <a:ext cx="7758896" cy="3845418"/>
          </a:xfrm>
        </p:spPr>
        <p:txBody>
          <a:bodyPr/>
          <a:lstStyle/>
          <a:p>
            <a:r>
              <a:rPr lang="en-US" sz="2000" dirty="0"/>
              <a:t>Salts are ionic compounds formed from a combination of electronegative and electropositive elements</a:t>
            </a:r>
          </a:p>
          <a:p>
            <a:r>
              <a:rPr lang="en-US" sz="2000" dirty="0"/>
              <a:t>At elevated temperatures salts liquefy and are termed “molten salts”</a:t>
            </a:r>
          </a:p>
          <a:p>
            <a:r>
              <a:rPr lang="en-US" sz="2000" dirty="0"/>
              <a:t>Halide salts are ionic compounds formed from the combination of a halogen (electronegative) and another electropositive element – commonly, but not exclusively, alkali metals or alkaline earths</a:t>
            </a:r>
          </a:p>
          <a:p>
            <a:r>
              <a:rPr lang="en-US" sz="2000" dirty="0"/>
              <a:t>Examples: </a:t>
            </a:r>
            <a:r>
              <a:rPr lang="en-US" sz="2000" dirty="0" err="1"/>
              <a:t>LiF</a:t>
            </a:r>
            <a:r>
              <a:rPr lang="en-US" sz="2000" dirty="0"/>
              <a:t>, BeF2, MgCl2, </a:t>
            </a:r>
            <a:r>
              <a:rPr lang="en-US" sz="2000" dirty="0" err="1"/>
              <a:t>NaCl</a:t>
            </a:r>
            <a:r>
              <a:rPr lang="en-US" sz="2000" dirty="0"/>
              <a:t> (aka table salt), ZrF4, </a:t>
            </a:r>
            <a:r>
              <a:rPr lang="en-US" sz="2000" dirty="0" err="1"/>
              <a:t>RbF</a:t>
            </a:r>
            <a:r>
              <a:rPr lang="en-US" sz="2000" dirty="0"/>
              <a:t>, UF4, UCl3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1492D-9563-9646-88DC-6AA3B56021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429"/>
          <a:stretch/>
        </p:blipFill>
        <p:spPr>
          <a:xfrm>
            <a:off x="10985670" y="2592405"/>
            <a:ext cx="685800" cy="4098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0A2087-9A5B-0047-B5F4-CD1EA313E9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6898" y="2592405"/>
            <a:ext cx="685800" cy="4008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F850DB-08EE-FF4A-8B76-7F2496035A8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7869" y="2592405"/>
            <a:ext cx="672630" cy="3996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6BDEF-43A3-1D4E-A99D-8B1BE483FEBF}"/>
              </a:ext>
            </a:extLst>
          </p:cNvPr>
          <p:cNvSpPr txBox="1"/>
          <p:nvPr/>
        </p:nvSpPr>
        <p:spPr>
          <a:xfrm>
            <a:off x="10813496" y="2123283"/>
            <a:ext cx="1030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Halogens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EA159-5194-A144-A72E-045D06EFEF19}"/>
              </a:ext>
            </a:extLst>
          </p:cNvPr>
          <p:cNvSpPr txBox="1"/>
          <p:nvPr/>
        </p:nvSpPr>
        <p:spPr>
          <a:xfrm>
            <a:off x="9696931" y="1968500"/>
            <a:ext cx="925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Alkaline Earths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9AA29-C9F1-2C4D-B092-47312ECE5FE2}"/>
              </a:ext>
            </a:extLst>
          </p:cNvPr>
          <p:cNvSpPr txBox="1"/>
          <p:nvPr/>
        </p:nvSpPr>
        <p:spPr>
          <a:xfrm>
            <a:off x="8536810" y="1968500"/>
            <a:ext cx="925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Alkali Metals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71E540C-31EC-5941-87D6-A9B85BE6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14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DC57-3073-184C-84B8-3CE90BA1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2A207-DD9D-444F-8B50-F8248AA75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6240" y="1968500"/>
            <a:ext cx="3539656" cy="415766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Salt Cooled Reactor</a:t>
            </a:r>
          </a:p>
          <a:p>
            <a:pPr marL="0" indent="0">
              <a:buNone/>
            </a:pPr>
            <a:r>
              <a:rPr lang="en-US" sz="2400" dirty="0"/>
              <a:t>Driven by some traditional fuel type in cladding, where the coolant is replaced with molten salt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1AAF9-8215-DD42-A148-CD10AF4AF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6072" y="1978991"/>
            <a:ext cx="3419061" cy="415766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Static Salt Fueled Reactor</a:t>
            </a:r>
          </a:p>
          <a:p>
            <a:pPr marL="0" indent="0">
              <a:buNone/>
            </a:pPr>
            <a:r>
              <a:rPr lang="en-US" sz="2400" dirty="0"/>
              <a:t>The fuel itself is a liquid actinide-salt mixture contained in a cladding, often coupled with a salt coolant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381BEED-AA8C-C749-BC95-C25F4742A464}"/>
              </a:ext>
            </a:extLst>
          </p:cNvPr>
          <p:cNvSpPr txBox="1">
            <a:spLocks/>
          </p:cNvSpPr>
          <p:nvPr/>
        </p:nvSpPr>
        <p:spPr bwMode="auto">
          <a:xfrm>
            <a:off x="8015310" y="1973118"/>
            <a:ext cx="3539657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733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990575" indent="-380990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523962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67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2133547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743131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/>
              <a:t>Flowing Salt Fueled Reactor</a:t>
            </a:r>
          </a:p>
          <a:p>
            <a:pPr marL="0" indent="0">
              <a:buNone/>
            </a:pPr>
            <a:r>
              <a:rPr lang="en-US" sz="2400" dirty="0"/>
              <a:t>The fuel itself is a liquid actinide-salt mixture which flows in a loops through the core and doubles as the coolant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1232C-2864-284A-942C-83D1DBD58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67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054F9-1B06-F451-E075-CA09BF8F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and Fast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AC5A5-9C5F-4486-466F-2F1A5E2C85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Often salt reactors are further subdivided into fast and thermal spectrum reactors</a:t>
            </a:r>
          </a:p>
          <a:p>
            <a:r>
              <a:rPr lang="en-US" sz="2200" dirty="0"/>
              <a:t>List of examples of reactor systems with solid fuel, thermal liquid fuel, and fast liquid fuel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8D7B7-FC1B-6CB2-8225-0B5BF65D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ABB82C-F851-F7FA-E819-9509B3727F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3684" y="1765215"/>
            <a:ext cx="4812632" cy="4794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14CC78-5375-4069-2D3E-FD64EFFF08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5684" y="4292774"/>
            <a:ext cx="4812632" cy="206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10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2BE4-B8E5-5F4B-8DFD-20F98F23A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MSRs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1A847-62EE-0A49-B7A6-167BDFCDE5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936673" cy="4157663"/>
          </a:xfrm>
        </p:spPr>
        <p:txBody>
          <a:bodyPr/>
          <a:lstStyle/>
          <a:p>
            <a:r>
              <a:rPr lang="en-US" sz="2000" dirty="0"/>
              <a:t>MSRs operate at or close to atmospheric pressure, rather than the 75-150 times atmospheric pressure of typical light-water reactors (LWR)</a:t>
            </a:r>
          </a:p>
          <a:p>
            <a:r>
              <a:rPr lang="en-US" sz="2000" dirty="0"/>
              <a:t>This reduces the large, expensive containment structures used for LWRs</a:t>
            </a:r>
          </a:p>
          <a:p>
            <a:r>
              <a:rPr lang="en-US" sz="2000" dirty="0"/>
              <a:t>Radioactive fission gases can be naturally absorbed into the molten salt</a:t>
            </a:r>
          </a:p>
          <a:p>
            <a:r>
              <a:rPr lang="en-US" sz="2000" dirty="0"/>
              <a:t>MSRs can have higher operating temperatures than a traditional LWR, providing higher electricity-generation efficiency, the possibility of grid-storage facilities, economical hydrogen production and, in some cases, process-heat opportunities.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38F2A-325A-7F40-83C3-825729B4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E22C0B-9B3A-5997-3D12-0C33902F6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272" y="1968503"/>
            <a:ext cx="5036128" cy="4157663"/>
          </a:xfrm>
        </p:spPr>
        <p:txBody>
          <a:bodyPr/>
          <a:lstStyle/>
          <a:p>
            <a:r>
              <a:rPr lang="en-US" sz="2000" dirty="0"/>
              <a:t>MSRs have a strong negative reactivity feedback coefficient induced by the thermal expansion of the fluid</a:t>
            </a:r>
          </a:p>
          <a:p>
            <a:r>
              <a:rPr lang="en-US" sz="2000" dirty="0"/>
              <a:t>Backup safety measure of dump tanks for rapid removal of fuel</a:t>
            </a:r>
          </a:p>
          <a:p>
            <a:r>
              <a:rPr lang="en-US" sz="2000" dirty="0"/>
              <a:t>Possibility of online refueling and waste removal, plus benefits of reprocessing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1B1CA5-D973-6954-9554-E260F753E4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9973" y="4811185"/>
            <a:ext cx="4108725" cy="165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02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A365-D33C-B447-C341-52A997662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Design/Nomenclature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9A4C3-0496-433C-E1B6-755EA006E3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477000" cy="4157663"/>
          </a:xfrm>
        </p:spPr>
        <p:txBody>
          <a:bodyPr/>
          <a:lstStyle/>
          <a:p>
            <a:r>
              <a:rPr lang="en-US" sz="2200" dirty="0"/>
              <a:t>When people usually refer to an MSR, they mean a thermal, fluoride-fueled, flowing loop reactor</a:t>
            </a:r>
          </a:p>
          <a:p>
            <a:r>
              <a:rPr lang="en-US" sz="2200" dirty="0"/>
              <a:t>This is due to historical reasons, as we will discuss</a:t>
            </a:r>
          </a:p>
          <a:p>
            <a:r>
              <a:rPr lang="en-US" sz="2200" dirty="0"/>
              <a:t>Thus, we have, unless otherwise specified: a liquid fuel with fission species dissolved in the salt; the fuel being pumped through and out of the reactor to a primary HX; secondary loop is typically also a molten salt and goes to a heat exchanger; tertiary loop is your steam turbine loop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0198B-07C0-58DE-19ED-5B6FA835E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265E73D-646E-B56F-1C13-27E16B2952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086600" y="2247068"/>
            <a:ext cx="4909815" cy="360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648468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3621A-9576-D042-A60D-D265E2CFD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MSRs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B5217-6046-DF42-B686-1794F5478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942152" cy="4157663"/>
          </a:xfrm>
        </p:spPr>
        <p:txBody>
          <a:bodyPr/>
          <a:lstStyle/>
          <a:p>
            <a:r>
              <a:rPr lang="en-US" sz="2400" dirty="0"/>
              <a:t>The corrosivity of hot salts can break down cladding components and leech alloying elements</a:t>
            </a:r>
          </a:p>
          <a:p>
            <a:r>
              <a:rPr lang="en-US" sz="2400" dirty="0"/>
              <a:t>The changing chemical composition of the salt as it is transmuted by reactor radiation leads to changing properties</a:t>
            </a:r>
          </a:p>
          <a:p>
            <a:r>
              <a:rPr lang="en-US" sz="2400" dirty="0"/>
              <a:t>The processing of liquid transuranic molten salt fuel from the current spent fuel and of the on-line reprocessing of MSR fuel need to be solved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D4259E-06C7-464D-B5FE-DB23A93A69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1752" y="2315970"/>
            <a:ext cx="5124165" cy="32951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D30CF-FB6E-6840-A045-3B96F5355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27893"/>
      </p:ext>
    </p:extLst>
  </p:cSld>
  <p:clrMapOvr>
    <a:masterClrMapping/>
  </p:clrMapOvr>
</p:sld>
</file>

<file path=ppt/theme/theme1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7631</TotalTime>
  <Words>2105</Words>
  <Application>Microsoft Macintosh PowerPoint</Application>
  <PresentationFormat>Widescreen</PresentationFormat>
  <Paragraphs>190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Symbol</vt:lpstr>
      <vt:lpstr>1_NCStateU-horizontal-left-logo</vt:lpstr>
      <vt:lpstr>NE 795-014: Advanced Reactor Materials</vt:lpstr>
      <vt:lpstr>Housekeeping</vt:lpstr>
      <vt:lpstr>molten salts</vt:lpstr>
      <vt:lpstr>What are molten salts?</vt:lpstr>
      <vt:lpstr>Molten Salt Reactors</vt:lpstr>
      <vt:lpstr>Thermal and Fast</vt:lpstr>
      <vt:lpstr>Benefits of MSRs</vt:lpstr>
      <vt:lpstr>Design/Nomenclature</vt:lpstr>
      <vt:lpstr>Challenges of MSRs</vt:lpstr>
      <vt:lpstr>Beginning of MSRs</vt:lpstr>
      <vt:lpstr>MSRE</vt:lpstr>
      <vt:lpstr>MSRE</vt:lpstr>
      <vt:lpstr>Fuel and Coolant Salts</vt:lpstr>
      <vt:lpstr>Fuel Salt Requirements</vt:lpstr>
      <vt:lpstr>Solution Species</vt:lpstr>
      <vt:lpstr>Fuel Salt Classes</vt:lpstr>
      <vt:lpstr>Coolant Salts</vt:lpstr>
      <vt:lpstr>Fluorides or Chlorides</vt:lpstr>
      <vt:lpstr>MSR Fuels</vt:lpstr>
      <vt:lpstr>Neutron Economy</vt:lpstr>
      <vt:lpstr>Fast Spectrum MSRs</vt:lpstr>
      <vt:lpstr>Solubility</vt:lpstr>
      <vt:lpstr>Low Viscosity</vt:lpstr>
      <vt:lpstr>Heat Capacity and Thermal Conductivity</vt:lpstr>
      <vt:lpstr>Heat Transfer</vt:lpstr>
      <vt:lpstr>Vapor Pressure (Volatility)</vt:lpstr>
      <vt:lpstr>Chemical Compatibility</vt:lpstr>
      <vt:lpstr>Role of Oxygen Impurities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 591: Advanced Reactor Materials</dc:title>
  <dc:creator>Benjamin W. Beeler</dc:creator>
  <cp:lastModifiedBy>Benjamin W. Beeler</cp:lastModifiedBy>
  <cp:revision>73</cp:revision>
  <dcterms:created xsi:type="dcterms:W3CDTF">2021-06-30T18:29:00Z</dcterms:created>
  <dcterms:modified xsi:type="dcterms:W3CDTF">2023-10-03T17:02:34Z</dcterms:modified>
</cp:coreProperties>
</file>